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73" r:id="rId4"/>
    <p:sldId id="258" r:id="rId5"/>
    <p:sldId id="259" r:id="rId6"/>
    <p:sldId id="272" r:id="rId7"/>
    <p:sldId id="261" r:id="rId8"/>
    <p:sldId id="263" r:id="rId9"/>
    <p:sldId id="270" r:id="rId10"/>
    <p:sldId id="265" r:id="rId11"/>
    <p:sldId id="269" r:id="rId12"/>
    <p:sldId id="271" r:id="rId13"/>
    <p:sldId id="264" r:id="rId14"/>
    <p:sldId id="260" r:id="rId15"/>
    <p:sldId id="267" r:id="rId16"/>
    <p:sldId id="268"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42" autoAdjust="0"/>
    <p:restoredTop sz="94660"/>
  </p:normalViewPr>
  <p:slideViewPr>
    <p:cSldViewPr snapToGrid="0">
      <p:cViewPr varScale="1">
        <p:scale>
          <a:sx n="88" d="100"/>
          <a:sy n="88"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315324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E33F55-F8BF-4810-9A90-AE40B1612ECC}"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178162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4100744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406705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2073467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3290936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2966980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1338360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798536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1102531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E33F55-F8BF-4810-9A90-AE40B1612ECC}"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135736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E33F55-F8BF-4810-9A90-AE40B1612ECC}"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19699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E33F55-F8BF-4810-9A90-AE40B1612ECC}" type="datetimeFigureOut">
              <a:rPr lang="en-US" smtClean="0"/>
              <a:t>11/23/2021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3252661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E33F55-F8BF-4810-9A90-AE40B1612ECC}" type="datetimeFigureOut">
              <a:rPr lang="en-US" smtClean="0"/>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756866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E33F55-F8BF-4810-9A90-AE40B1612ECC}" type="datetimeFigureOut">
              <a:rPr lang="en-US" smtClean="0"/>
              <a:t>11/23/2021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4043503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E33F55-F8BF-4810-9A90-AE40B1612ECC}"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2949406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CFE33F55-F8BF-4810-9A90-AE40B1612ECC}" type="datetimeFigureOut">
              <a:rPr lang="en-US" smtClean="0"/>
              <a:t>11/23/2021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05569172-3086-4154-BDC0-B39955C3D67D}" type="slidenum">
              <a:rPr lang="en-US" smtClean="0"/>
              <a:t>‹#›</a:t>
            </a:fld>
            <a:endParaRPr lang="en-US"/>
          </a:p>
        </p:txBody>
      </p:sp>
    </p:spTree>
    <p:extLst>
      <p:ext uri="{BB962C8B-B14F-4D97-AF65-F5344CB8AC3E}">
        <p14:creationId xmlns:p14="http://schemas.microsoft.com/office/powerpoint/2010/main" val="1738488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FE33F55-F8BF-4810-9A90-AE40B1612ECC}" type="datetimeFigureOut">
              <a:rPr lang="en-US" smtClean="0"/>
              <a:t>11/23/2021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5569172-3086-4154-BDC0-B39955C3D67D}" type="slidenum">
              <a:rPr lang="en-US" smtClean="0"/>
              <a:t>‹#›</a:t>
            </a:fld>
            <a:endParaRPr lang="en-US"/>
          </a:p>
        </p:txBody>
      </p:sp>
    </p:spTree>
    <p:extLst>
      <p:ext uri="{BB962C8B-B14F-4D97-AF65-F5344CB8AC3E}">
        <p14:creationId xmlns:p14="http://schemas.microsoft.com/office/powerpoint/2010/main" val="267358394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4760" y="78377"/>
            <a:ext cx="8340634" cy="6727372"/>
          </a:xfrm>
          <a:prstGeom prst="rect">
            <a:avLst/>
          </a:prstGeom>
        </p:spPr>
      </p:pic>
      <p:sp>
        <p:nvSpPr>
          <p:cNvPr id="5" name="TextBox 4"/>
          <p:cNvSpPr txBox="1"/>
          <p:nvPr/>
        </p:nvSpPr>
        <p:spPr>
          <a:xfrm>
            <a:off x="300445" y="914400"/>
            <a:ext cx="3677195" cy="5416868"/>
          </a:xfrm>
          <a:prstGeom prst="rect">
            <a:avLst/>
          </a:prstGeom>
          <a:noFill/>
        </p:spPr>
        <p:txBody>
          <a:bodyPr wrap="square" rtlCol="0">
            <a:spAutoFit/>
          </a:bodyPr>
          <a:lstStyle/>
          <a:p>
            <a:pPr algn="ctr"/>
            <a:r>
              <a:rPr lang="en-US" sz="2800" b="1" dirty="0">
                <a:solidFill>
                  <a:schemeClr val="accent5">
                    <a:lumMod val="60000"/>
                    <a:lumOff val="40000"/>
                  </a:schemeClr>
                </a:solidFill>
              </a:rPr>
              <a:t>Distracted Driver Detection</a:t>
            </a:r>
          </a:p>
          <a:p>
            <a:endParaRPr lang="en-US" b="1" dirty="0"/>
          </a:p>
          <a:p>
            <a:r>
              <a:rPr lang="en-US" sz="2000" b="1" dirty="0"/>
              <a:t> By:</a:t>
            </a:r>
          </a:p>
          <a:p>
            <a:r>
              <a:rPr lang="en-US" b="1" dirty="0"/>
              <a:t> </a:t>
            </a:r>
            <a:r>
              <a:rPr lang="en-US" sz="2000" dirty="0">
                <a:solidFill>
                  <a:schemeClr val="accent2">
                    <a:lumMod val="60000"/>
                    <a:lumOff val="40000"/>
                  </a:schemeClr>
                </a:solidFill>
                <a:effectLst>
                  <a:outerShdw blurRad="38100" dist="38100" dir="2700000" algn="tl">
                    <a:srgbClr val="000000">
                      <a:alpha val="43137"/>
                    </a:srgbClr>
                  </a:outerShdw>
                </a:effectLst>
              </a:rPr>
              <a:t>Zamzam Alsarayrah</a:t>
            </a:r>
          </a:p>
          <a:p>
            <a:r>
              <a:rPr lang="en-US" sz="2000" dirty="0">
                <a:solidFill>
                  <a:schemeClr val="accent2">
                    <a:lumMod val="60000"/>
                    <a:lumOff val="40000"/>
                  </a:schemeClr>
                </a:solidFill>
                <a:effectLst>
                  <a:outerShdw blurRad="38100" dist="38100" dir="2700000" algn="tl">
                    <a:srgbClr val="000000">
                      <a:alpha val="43137"/>
                    </a:srgbClr>
                  </a:outerShdw>
                </a:effectLst>
              </a:rPr>
              <a:t> Ganesh Morye</a:t>
            </a:r>
          </a:p>
          <a:p>
            <a:r>
              <a:rPr lang="en-US" sz="2000" dirty="0">
                <a:solidFill>
                  <a:schemeClr val="accent2">
                    <a:lumMod val="60000"/>
                    <a:lumOff val="40000"/>
                  </a:schemeClr>
                </a:solidFill>
                <a:effectLst>
                  <a:outerShdw blurRad="38100" dist="38100" dir="2700000" algn="tl">
                    <a:srgbClr val="000000">
                      <a:alpha val="43137"/>
                    </a:srgbClr>
                  </a:outerShdw>
                </a:effectLst>
              </a:rPr>
              <a:t> Rahul Mukerjee</a:t>
            </a:r>
          </a:p>
          <a:p>
            <a:endParaRPr lang="en-US" dirty="0"/>
          </a:p>
          <a:p>
            <a:endParaRPr lang="en-US" dirty="0"/>
          </a:p>
          <a:p>
            <a:endParaRPr lang="en-US" dirty="0"/>
          </a:p>
          <a:p>
            <a:endParaRPr lang="en-US" dirty="0"/>
          </a:p>
          <a:p>
            <a:endParaRPr lang="en-US" dirty="0"/>
          </a:p>
          <a:p>
            <a:endParaRPr lang="en-US" dirty="0"/>
          </a:p>
          <a:p>
            <a:endParaRPr lang="en-US" dirty="0"/>
          </a:p>
          <a:p>
            <a:r>
              <a:rPr lang="en-US" dirty="0"/>
              <a:t> </a:t>
            </a:r>
            <a:r>
              <a:rPr lang="en-US" sz="2000" i="1" dirty="0">
                <a:effectLst>
                  <a:outerShdw blurRad="38100" dist="38100" dir="2700000" algn="tl">
                    <a:srgbClr val="000000">
                      <a:alpha val="43137"/>
                    </a:srgbClr>
                  </a:outerShdw>
                </a:effectLst>
              </a:rPr>
              <a:t>Data Scientist  </a:t>
            </a:r>
          </a:p>
          <a:p>
            <a:r>
              <a:rPr lang="en-US" sz="2000" i="1" dirty="0">
                <a:effectLst>
                  <a:outerShdw blurRad="38100" dist="38100" dir="2700000" algn="tl">
                    <a:srgbClr val="000000">
                      <a:alpha val="43137"/>
                    </a:srgbClr>
                  </a:outerShdw>
                </a:effectLst>
              </a:rPr>
              <a:t> General Assembly</a:t>
            </a:r>
          </a:p>
          <a:p>
            <a:endParaRPr lang="en-US" dirty="0"/>
          </a:p>
        </p:txBody>
      </p:sp>
    </p:spTree>
    <p:extLst>
      <p:ext uri="{BB962C8B-B14F-4D97-AF65-F5344CB8AC3E}">
        <p14:creationId xmlns:p14="http://schemas.microsoft.com/office/powerpoint/2010/main" val="2954345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17714"/>
            <a:ext cx="9905998" cy="975360"/>
          </a:xfrm>
        </p:spPr>
        <p:txBody>
          <a:bodyPr>
            <a:normAutofit/>
          </a:bodyPr>
          <a:lstStyle/>
          <a:p>
            <a:pPr algn="ctr"/>
            <a:r>
              <a:rPr lang="en-US" sz="4800" b="1" dirty="0"/>
              <a:t>Pre-Trained Models</a:t>
            </a:r>
          </a:p>
        </p:txBody>
      </p:sp>
      <p:sp>
        <p:nvSpPr>
          <p:cNvPr id="3" name="Content Placeholder 2">
            <a:extLst>
              <a:ext uri="{FF2B5EF4-FFF2-40B4-BE49-F238E27FC236}">
                <a16:creationId xmlns:a16="http://schemas.microsoft.com/office/drawing/2014/main" id="{EDAEEAB8-BA4D-3744-8122-1730220A297A}"/>
              </a:ext>
            </a:extLst>
          </p:cNvPr>
          <p:cNvSpPr>
            <a:spLocks noGrp="1"/>
          </p:cNvSpPr>
          <p:nvPr>
            <p:ph idx="1"/>
          </p:nvPr>
        </p:nvSpPr>
        <p:spPr>
          <a:xfrm>
            <a:off x="993367" y="1123406"/>
            <a:ext cx="10876416" cy="5338354"/>
          </a:xfrm>
        </p:spPr>
        <p:txBody>
          <a:bodyPr>
            <a:normAutofit/>
          </a:bodyPr>
          <a:lstStyle/>
          <a:p>
            <a:r>
              <a:rPr lang="en-US" sz="2400" dirty="0">
                <a:latin typeface="Fira Sans Medium" panose="020B0503050000020004" pitchFamily="34" charset="0"/>
              </a:rPr>
              <a:t>What is a Pre-trained Model?</a:t>
            </a:r>
          </a:p>
          <a:p>
            <a:pPr marL="742950" lvl="2"/>
            <a:r>
              <a:rPr lang="en-US" sz="2200" dirty="0">
                <a:latin typeface="Fira Sans Medium" panose="020B0503050000020004" pitchFamily="34" charset="0"/>
              </a:rPr>
              <a:t>A pre-trained model is a model created by some one else to solve a similar problem. We use this model as a starting point.</a:t>
            </a:r>
          </a:p>
          <a:p>
            <a:r>
              <a:rPr lang="en-US" sz="2400" dirty="0">
                <a:latin typeface="Fira Sans Medium" panose="020B0503050000020004" pitchFamily="34" charset="0"/>
              </a:rPr>
              <a:t>Why use Pre-trained Models?</a:t>
            </a:r>
          </a:p>
          <a:p>
            <a:pPr marL="742950" lvl="2"/>
            <a:r>
              <a:rPr lang="en-US" sz="2200" dirty="0">
                <a:latin typeface="Fira Sans Medium" panose="020B0503050000020004" pitchFamily="34" charset="0"/>
              </a:rPr>
              <a:t>To “transfer” the learning from the pre-trained model to our model to avoid having to train our model from scratch</a:t>
            </a:r>
          </a:p>
          <a:p>
            <a:r>
              <a:rPr lang="en-US" sz="2400" dirty="0">
                <a:latin typeface="Fira Sans Medium" panose="020B0503050000020004" pitchFamily="34" charset="0"/>
              </a:rPr>
              <a:t>How to use a Pre-trained Models?</a:t>
            </a:r>
          </a:p>
          <a:p>
            <a:pPr marL="742950" lvl="2"/>
            <a:r>
              <a:rPr lang="en-US" sz="2200" dirty="0">
                <a:latin typeface="Fira Sans Medium" panose="020B0503050000020004" pitchFamily="34" charset="0"/>
              </a:rPr>
              <a:t>Define the objective of our problem to identify the class of pre-trained models to use</a:t>
            </a:r>
          </a:p>
          <a:p>
            <a:pPr marL="742950" lvl="2"/>
            <a:r>
              <a:rPr lang="en-US" sz="2200" dirty="0">
                <a:latin typeface="Fira Sans Medium" panose="020B0503050000020004" pitchFamily="34" charset="0"/>
              </a:rPr>
              <a:t>Use a pre-trained model which was trained for a similar problem. For e.g., Image classification pre-trained model for an Image classification problem.</a:t>
            </a:r>
          </a:p>
        </p:txBody>
      </p:sp>
    </p:spTree>
    <p:extLst>
      <p:ext uri="{BB962C8B-B14F-4D97-AF65-F5344CB8AC3E}">
        <p14:creationId xmlns:p14="http://schemas.microsoft.com/office/powerpoint/2010/main" val="2596204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67B5-7665-B04D-9D40-BE4604D8FFA9}"/>
              </a:ext>
            </a:extLst>
          </p:cNvPr>
          <p:cNvSpPr>
            <a:spLocks noGrp="1"/>
          </p:cNvSpPr>
          <p:nvPr>
            <p:ph type="title"/>
          </p:nvPr>
        </p:nvSpPr>
        <p:spPr>
          <a:xfrm>
            <a:off x="1141413" y="609600"/>
            <a:ext cx="9905998" cy="896983"/>
          </a:xfrm>
        </p:spPr>
        <p:txBody>
          <a:bodyPr>
            <a:normAutofit fontScale="90000"/>
          </a:bodyPr>
          <a:lstStyle/>
          <a:p>
            <a:pPr algn="ctr"/>
            <a:r>
              <a:rPr lang="en-US" sz="5400" b="1" dirty="0"/>
              <a:t>Transfer LEARNING</a:t>
            </a:r>
          </a:p>
        </p:txBody>
      </p:sp>
      <p:sp>
        <p:nvSpPr>
          <p:cNvPr id="3" name="Content Placeholder 2">
            <a:extLst>
              <a:ext uri="{FF2B5EF4-FFF2-40B4-BE49-F238E27FC236}">
                <a16:creationId xmlns:a16="http://schemas.microsoft.com/office/drawing/2014/main" id="{FCD95179-0BE2-5C4D-8721-7CE86CE25D27}"/>
              </a:ext>
            </a:extLst>
          </p:cNvPr>
          <p:cNvSpPr>
            <a:spLocks noGrp="1"/>
          </p:cNvSpPr>
          <p:nvPr>
            <p:ph idx="1"/>
          </p:nvPr>
        </p:nvSpPr>
        <p:spPr>
          <a:xfrm>
            <a:off x="732109" y="1761308"/>
            <a:ext cx="10315301" cy="4700453"/>
          </a:xfrm>
        </p:spPr>
        <p:txBody>
          <a:bodyPr>
            <a:normAutofit/>
          </a:bodyPr>
          <a:lstStyle/>
          <a:p>
            <a:r>
              <a:rPr lang="en-US" sz="2400" dirty="0">
                <a:latin typeface="Fira Sans Medium" panose="020B0503050000020004" pitchFamily="34" charset="0"/>
              </a:rPr>
              <a:t>Using a pre-trained model to our specific problem is called </a:t>
            </a:r>
            <a:r>
              <a:rPr lang="en-US" sz="2400" b="1" dirty="0">
                <a:latin typeface="Fira Sans Medium" panose="020B0503050000020004" pitchFamily="34" charset="0"/>
              </a:rPr>
              <a:t>Transfer Learning</a:t>
            </a:r>
          </a:p>
          <a:p>
            <a:r>
              <a:rPr lang="en-US" sz="2400" dirty="0">
                <a:latin typeface="Fira Sans Medium" panose="020B0503050000020004" pitchFamily="34" charset="0"/>
              </a:rPr>
              <a:t>Use of pre-trained models takes 3 different forms:</a:t>
            </a:r>
          </a:p>
          <a:p>
            <a:pPr marL="742950" lvl="2"/>
            <a:r>
              <a:rPr lang="en-US" sz="2200" b="1" dirty="0">
                <a:latin typeface="Fira Sans Medium" panose="020B0503050000020004" pitchFamily="34" charset="0"/>
              </a:rPr>
              <a:t>Feature Extraction</a:t>
            </a:r>
            <a:r>
              <a:rPr lang="en-US" sz="2200" dirty="0">
                <a:latin typeface="Fira Sans Medium" panose="020B0503050000020004" pitchFamily="34" charset="0"/>
              </a:rPr>
              <a:t>:- Directly use the weights and architecture and apply that learning to our problem. The only modification that would be required in this case is changing the output layer depending on our class labels</a:t>
            </a:r>
          </a:p>
          <a:p>
            <a:pPr marL="742950" lvl="2"/>
            <a:r>
              <a:rPr lang="en-US" sz="2200" b="1" dirty="0">
                <a:latin typeface="Fira Sans Medium" panose="020B0503050000020004" pitchFamily="34" charset="0"/>
              </a:rPr>
              <a:t>Transfer Learning</a:t>
            </a:r>
            <a:r>
              <a:rPr lang="en-US" sz="2200" dirty="0">
                <a:latin typeface="Fira Sans Medium" panose="020B0503050000020004" pitchFamily="34" charset="0"/>
              </a:rPr>
              <a:t>:- Use the weights and architecture of the convolutional layers and train the user-defined FNN layers</a:t>
            </a:r>
          </a:p>
          <a:p>
            <a:pPr marL="742950" lvl="2"/>
            <a:r>
              <a:rPr lang="en-US" sz="2200" b="1" dirty="0">
                <a:latin typeface="Fira Sans Medium" panose="020B0503050000020004" pitchFamily="34" charset="0"/>
              </a:rPr>
              <a:t>Fine-tuning</a:t>
            </a:r>
            <a:r>
              <a:rPr lang="en-US" sz="2200" dirty="0">
                <a:latin typeface="Fira Sans Medium" panose="020B0503050000020004" pitchFamily="34" charset="0"/>
              </a:rPr>
              <a:t>:- Tweak the already trained convolutional layers and train the model.</a:t>
            </a:r>
          </a:p>
          <a:p>
            <a:endParaRPr lang="en-US" sz="2800" dirty="0">
              <a:latin typeface="Fira Sans Medium" panose="020B0503050000020004" pitchFamily="34" charset="0"/>
            </a:endParaRPr>
          </a:p>
        </p:txBody>
      </p:sp>
    </p:spTree>
    <p:extLst>
      <p:ext uri="{BB962C8B-B14F-4D97-AF65-F5344CB8AC3E}">
        <p14:creationId xmlns:p14="http://schemas.microsoft.com/office/powerpoint/2010/main" val="2250890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4ACDE-761E-4643-AC92-6E97D035604A}"/>
              </a:ext>
            </a:extLst>
          </p:cNvPr>
          <p:cNvSpPr>
            <a:spLocks noGrp="1"/>
          </p:cNvSpPr>
          <p:nvPr>
            <p:ph type="title"/>
          </p:nvPr>
        </p:nvSpPr>
        <p:spPr>
          <a:xfrm>
            <a:off x="444137" y="104503"/>
            <a:ext cx="11303726" cy="905691"/>
          </a:xfrm>
        </p:spPr>
        <p:txBody>
          <a:bodyPr>
            <a:normAutofit fontScale="90000"/>
          </a:bodyPr>
          <a:lstStyle/>
          <a:p>
            <a:pPr algn="ctr"/>
            <a:r>
              <a:rPr lang="en-US" sz="4800" b="1" dirty="0"/>
              <a:t>Pre-trained models used in the study</a:t>
            </a:r>
          </a:p>
        </p:txBody>
      </p:sp>
      <p:sp>
        <p:nvSpPr>
          <p:cNvPr id="3" name="Content Placeholder 2">
            <a:extLst>
              <a:ext uri="{FF2B5EF4-FFF2-40B4-BE49-F238E27FC236}">
                <a16:creationId xmlns:a16="http://schemas.microsoft.com/office/drawing/2014/main" id="{4D8900D9-EAB9-F348-B9AB-3EFA91B94B5C}"/>
              </a:ext>
            </a:extLst>
          </p:cNvPr>
          <p:cNvSpPr>
            <a:spLocks noGrp="1"/>
          </p:cNvSpPr>
          <p:nvPr>
            <p:ph idx="1"/>
          </p:nvPr>
        </p:nvSpPr>
        <p:spPr>
          <a:xfrm>
            <a:off x="1143001" y="1367246"/>
            <a:ext cx="9905998" cy="5212079"/>
          </a:xfrm>
        </p:spPr>
        <p:txBody>
          <a:bodyPr>
            <a:normAutofit lnSpcReduction="10000"/>
          </a:bodyPr>
          <a:lstStyle/>
          <a:p>
            <a:r>
              <a:rPr lang="en-US" sz="2400" dirty="0">
                <a:latin typeface="Fira Sans Medium" panose="020B0503050000020004" pitchFamily="34" charset="0"/>
              </a:rPr>
              <a:t>All the pre-trained models used in the study were trained on the </a:t>
            </a:r>
            <a:r>
              <a:rPr lang="en-US" sz="2400" dirty="0" err="1">
                <a:latin typeface="Fira Sans Medium" panose="020B0503050000020004" pitchFamily="34" charset="0"/>
              </a:rPr>
              <a:t>imagenet</a:t>
            </a:r>
            <a:r>
              <a:rPr lang="en-US" sz="2400" dirty="0">
                <a:latin typeface="Fira Sans Medium" panose="020B0503050000020004" pitchFamily="34" charset="0"/>
              </a:rPr>
              <a:t> dataset of more than 1 million images in 1000 different classes</a:t>
            </a:r>
          </a:p>
          <a:p>
            <a:r>
              <a:rPr lang="en-US" sz="2400" dirty="0">
                <a:latin typeface="Fira Sans Medium" panose="020B0503050000020004" pitchFamily="34" charset="0"/>
              </a:rPr>
              <a:t>VGG16 </a:t>
            </a:r>
          </a:p>
          <a:p>
            <a:pPr marL="742950" lvl="2"/>
            <a:r>
              <a:rPr lang="en-US" sz="2200" dirty="0">
                <a:latin typeface="Fira Sans Medium" panose="020B0503050000020004" pitchFamily="34" charset="0"/>
              </a:rPr>
              <a:t>developed at university of oxford </a:t>
            </a:r>
          </a:p>
          <a:p>
            <a:pPr marL="742950" lvl="2"/>
            <a:r>
              <a:rPr lang="en-US" sz="2200" dirty="0">
                <a:latin typeface="Fira Sans Medium" panose="020B0503050000020004" pitchFamily="34" charset="0"/>
              </a:rPr>
              <a:t>16 layers and 138,423,208 million trainable parameters</a:t>
            </a:r>
          </a:p>
          <a:p>
            <a:r>
              <a:rPr lang="en-US" sz="2400" dirty="0">
                <a:latin typeface="Fira Sans Medium" panose="020B0503050000020004" pitchFamily="34" charset="0"/>
              </a:rPr>
              <a:t>VGG19</a:t>
            </a:r>
          </a:p>
          <a:p>
            <a:pPr marL="742950" lvl="2"/>
            <a:r>
              <a:rPr lang="en-US" sz="2200" dirty="0">
                <a:latin typeface="Fira Sans Medium" panose="020B0503050000020004" pitchFamily="34" charset="0"/>
              </a:rPr>
              <a:t>Like vgg16 with 19 layers and 143,667,240 trainable parameters</a:t>
            </a:r>
          </a:p>
          <a:p>
            <a:r>
              <a:rPr lang="en-US" sz="2400" dirty="0">
                <a:latin typeface="Fira Sans Medium" panose="020B0503050000020004" pitchFamily="34" charset="0"/>
              </a:rPr>
              <a:t>EFFICIENTNETBO</a:t>
            </a:r>
          </a:p>
          <a:p>
            <a:pPr marL="742950" lvl="2"/>
            <a:r>
              <a:rPr lang="en-US" sz="2200" dirty="0">
                <a:latin typeface="Fira Sans Medium" panose="020B0503050000020004" pitchFamily="34" charset="0"/>
              </a:rPr>
              <a:t>Developed by Google</a:t>
            </a:r>
          </a:p>
          <a:p>
            <a:pPr marL="742950" lvl="2"/>
            <a:r>
              <a:rPr lang="en-US" sz="2200" dirty="0">
                <a:latin typeface="Fira Sans Medium" panose="020B0503050000020004" pitchFamily="34" charset="0"/>
              </a:rPr>
              <a:t>8 alternative implementations (b0 to b7)</a:t>
            </a:r>
          </a:p>
          <a:p>
            <a:pPr marL="742950" lvl="2"/>
            <a:r>
              <a:rPr lang="en-US" sz="2200" dirty="0">
                <a:latin typeface="Fira Sans Medium" panose="020B0503050000020004" pitchFamily="34" charset="0"/>
              </a:rPr>
              <a:t>5.3 million trainable parameters</a:t>
            </a:r>
          </a:p>
        </p:txBody>
      </p:sp>
    </p:spTree>
    <p:extLst>
      <p:ext uri="{BB962C8B-B14F-4D97-AF65-F5344CB8AC3E}">
        <p14:creationId xmlns:p14="http://schemas.microsoft.com/office/powerpoint/2010/main" val="4148636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04800"/>
            <a:ext cx="9905998" cy="461554"/>
          </a:xfrm>
        </p:spPr>
        <p:txBody>
          <a:bodyPr>
            <a:noAutofit/>
          </a:bodyPr>
          <a:lstStyle/>
          <a:p>
            <a:pPr algn="ctr"/>
            <a:r>
              <a:rPr lang="en-US" sz="4300" b="1" dirty="0"/>
              <a:t>Modeling Results</a:t>
            </a:r>
          </a:p>
        </p:txBody>
      </p:sp>
      <p:pic>
        <p:nvPicPr>
          <p:cNvPr id="5" name="Picture 4"/>
          <p:cNvPicPr>
            <a:picLocks noChangeAspect="1"/>
          </p:cNvPicPr>
          <p:nvPr/>
        </p:nvPicPr>
        <p:blipFill>
          <a:blip r:embed="rId2"/>
          <a:stretch>
            <a:fillRect/>
          </a:stretch>
        </p:blipFill>
        <p:spPr>
          <a:xfrm>
            <a:off x="217714" y="1018902"/>
            <a:ext cx="11599818" cy="3305991"/>
          </a:xfrm>
          <a:prstGeom prst="rect">
            <a:avLst/>
          </a:prstGeom>
        </p:spPr>
      </p:pic>
      <p:sp>
        <p:nvSpPr>
          <p:cNvPr id="6" name="TextBox 5"/>
          <p:cNvSpPr txBox="1"/>
          <p:nvPr/>
        </p:nvSpPr>
        <p:spPr>
          <a:xfrm>
            <a:off x="459966" y="4457996"/>
            <a:ext cx="11268891"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1st model is the base model with random train_test_split gave accuracy of 1 for </a:t>
            </a:r>
            <a:b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b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both training and validation but a testing loss of 26.64</a:t>
            </a:r>
          </a:p>
          <a:p>
            <a:pPr marL="342900" indent="-342900" algn="just">
              <a:buFont typeface="Arial" panose="020B0604020202020204" pitchFamily="34" charset="0"/>
              <a:buChar char="•"/>
            </a:pP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2nd model is the base model with Group Kfold train test split reduced the </a:t>
            </a:r>
            <a:b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b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validation accuracy to 30% and improved the testing loss to 23.7</a:t>
            </a:r>
          </a:p>
          <a:p>
            <a:pPr marL="342900" indent="-342900" algn="just">
              <a:buFont typeface="Arial" panose="020B0604020202020204" pitchFamily="34" charset="0"/>
              <a:buChar char="•"/>
            </a:pP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Our best model performance with pre-trained model was for VGG16 model </a:t>
            </a:r>
            <a:b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b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with a single hidden layer of 1024 nodes. The testing loss was 0.73</a:t>
            </a:r>
          </a:p>
        </p:txBody>
      </p:sp>
    </p:spTree>
    <p:extLst>
      <p:ext uri="{BB962C8B-B14F-4D97-AF65-F5344CB8AC3E}">
        <p14:creationId xmlns:p14="http://schemas.microsoft.com/office/powerpoint/2010/main" val="2586123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37160"/>
            <a:ext cx="11922826" cy="711926"/>
          </a:xfrm>
        </p:spPr>
        <p:txBody>
          <a:bodyPr>
            <a:noAutofit/>
          </a:bodyPr>
          <a:lstStyle/>
          <a:p>
            <a:pPr algn="ctr"/>
            <a:r>
              <a:rPr lang="en-US" sz="3600" b="1" dirty="0"/>
              <a:t>Classification Report and Confusion Matrix</a:t>
            </a:r>
          </a:p>
        </p:txBody>
      </p:sp>
      <p:pic>
        <p:nvPicPr>
          <p:cNvPr id="4" name="Picture 3">
            <a:extLst>
              <a:ext uri="{FF2B5EF4-FFF2-40B4-BE49-F238E27FC236}">
                <a16:creationId xmlns:a16="http://schemas.microsoft.com/office/drawing/2014/main" id="{17B53798-ADF5-794D-9FA5-E6F7B92DBDF6}"/>
              </a:ext>
            </a:extLst>
          </p:cNvPr>
          <p:cNvPicPr>
            <a:picLocks noChangeAspect="1"/>
          </p:cNvPicPr>
          <p:nvPr/>
        </p:nvPicPr>
        <p:blipFill>
          <a:blip r:embed="rId2"/>
          <a:stretch>
            <a:fillRect/>
          </a:stretch>
        </p:blipFill>
        <p:spPr>
          <a:xfrm>
            <a:off x="130629" y="849086"/>
            <a:ext cx="4556761" cy="2626025"/>
          </a:xfrm>
          <a:prstGeom prst="rect">
            <a:avLst/>
          </a:prstGeom>
        </p:spPr>
      </p:pic>
      <p:pic>
        <p:nvPicPr>
          <p:cNvPr id="6" name="Picture 2">
            <a:extLst>
              <a:ext uri="{FF2B5EF4-FFF2-40B4-BE49-F238E27FC236}">
                <a16:creationId xmlns:a16="http://schemas.microsoft.com/office/drawing/2014/main" id="{A362AC46-3A09-4E4C-BF8C-6C7D1A50B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390" y="3079297"/>
            <a:ext cx="7366064" cy="3641544"/>
          </a:xfrm>
          <a:prstGeom prst="rect">
            <a:avLst/>
          </a:prstGeom>
          <a:solidFill>
            <a:schemeClr val="bg1">
              <a:lumMod val="50000"/>
              <a:lumOff val="50000"/>
            </a:schemeClr>
          </a:solidFill>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5059680" y="1471749"/>
            <a:ext cx="6609805" cy="984885"/>
          </a:xfrm>
          <a:prstGeom prst="rect">
            <a:avLst/>
          </a:prstGeom>
          <a:noFill/>
        </p:spPr>
        <p:txBody>
          <a:bodyPr wrap="square" rtlCol="0">
            <a:spAutoFit/>
          </a:bodyPr>
          <a:lstStyle/>
          <a:p>
            <a:r>
              <a:rPr lang="en-US" sz="2000" b="1" dirty="0">
                <a:solidFill>
                  <a:schemeClr val="accent4">
                    <a:lumMod val="60000"/>
                    <a:lumOff val="40000"/>
                  </a:schemeClr>
                </a:solidFill>
              </a:rPr>
              <a:t>Class labels c8 and c9 have the lowest f1-score and c3 and c7 have the highest  </a:t>
            </a:r>
          </a:p>
          <a:p>
            <a:endParaRPr lang="en-US" dirty="0"/>
          </a:p>
        </p:txBody>
      </p:sp>
    </p:spTree>
    <p:extLst>
      <p:ext uri="{BB962C8B-B14F-4D97-AF65-F5344CB8AC3E}">
        <p14:creationId xmlns:p14="http://schemas.microsoft.com/office/powerpoint/2010/main" val="949708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79294"/>
            <a:ext cx="9905998" cy="887506"/>
          </a:xfrm>
        </p:spPr>
        <p:txBody>
          <a:bodyPr>
            <a:normAutofit/>
          </a:bodyPr>
          <a:lstStyle/>
          <a:p>
            <a:pPr algn="ctr"/>
            <a:r>
              <a:rPr lang="en-US" sz="3600" b="1" dirty="0"/>
              <a:t>Mislabeled Prediction Analysis</a:t>
            </a:r>
          </a:p>
        </p:txBody>
      </p:sp>
      <p:pic>
        <p:nvPicPr>
          <p:cNvPr id="4" name="Picture 3"/>
          <p:cNvPicPr>
            <a:picLocks noChangeAspect="1"/>
          </p:cNvPicPr>
          <p:nvPr/>
        </p:nvPicPr>
        <p:blipFill>
          <a:blip r:embed="rId2"/>
          <a:stretch>
            <a:fillRect/>
          </a:stretch>
        </p:blipFill>
        <p:spPr>
          <a:xfrm>
            <a:off x="242047" y="1295399"/>
            <a:ext cx="11689977" cy="5042647"/>
          </a:xfrm>
          <a:prstGeom prst="rect">
            <a:avLst/>
          </a:prstGeom>
        </p:spPr>
      </p:pic>
    </p:spTree>
    <p:extLst>
      <p:ext uri="{BB962C8B-B14F-4D97-AF65-F5344CB8AC3E}">
        <p14:creationId xmlns:p14="http://schemas.microsoft.com/office/powerpoint/2010/main" val="2469036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514" y="478623"/>
            <a:ext cx="10519955" cy="3477875"/>
          </a:xfrm>
          <a:prstGeom prst="rect">
            <a:avLst/>
          </a:prstGeom>
          <a:noFill/>
        </p:spPr>
        <p:txBody>
          <a:bodyPr wrap="square" rtlCol="0">
            <a:spAutoFit/>
          </a:bodyPr>
          <a:lstStyle/>
          <a:p>
            <a:pPr marL="457200" indent="-457200">
              <a:buFont typeface="Arial" panose="020B0604020202020204" pitchFamily="34" charset="0"/>
              <a:buChar char="•"/>
            </a:pP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Use of pre-trained models significantly improved the predictions of the CNN model</a:t>
            </a:r>
          </a:p>
          <a:p>
            <a:pPr marL="457200" indent="-457200">
              <a:buFont typeface="Arial" panose="020B0604020202020204" pitchFamily="34" charset="0"/>
              <a:buChar char="•"/>
            </a:pP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A CNN model using a VGG16 pre-trained model gave testing loss on Kaggle of 0.73</a:t>
            </a:r>
          </a:p>
          <a:p>
            <a:pPr marL="457200" indent="-457200">
              <a:buFont typeface="Arial" panose="020B0604020202020204" pitchFamily="34" charset="0"/>
              <a:buChar char="•"/>
            </a:pP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Model performance along with </a:t>
            </a:r>
            <a:r>
              <a:rPr lang="en-US" sz="2400"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ImageAugmentation</a:t>
            </a: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 did not offer any noticeable improvement in the scores</a:t>
            </a:r>
          </a:p>
          <a:p>
            <a:pPr marL="457200" indent="-457200">
              <a:buFont typeface="Arial" panose="020B0604020202020204" pitchFamily="34" charset="0"/>
              <a:buChar char="•"/>
            </a:pPr>
            <a:r>
              <a:rPr lang="en-US" sz="24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Fira Sans Medium" panose="020B0503050000020004" pitchFamily="34" charset="0"/>
              </a:rPr>
              <a:t>Fine tuning of the convolutional layers was not attempted which could have led to better scores</a:t>
            </a:r>
          </a:p>
          <a:p>
            <a:endParaRPr lang="en-US" sz="2800" b="1" dirty="0">
              <a:solidFill>
                <a:schemeClr val="accent6">
                  <a:lumMod val="60000"/>
                  <a:lumOff val="40000"/>
                </a:schemeClr>
              </a:solidFill>
            </a:endParaRPr>
          </a:p>
        </p:txBody>
      </p:sp>
      <p:pic>
        <p:nvPicPr>
          <p:cNvPr id="5" name="Picture 4"/>
          <p:cNvPicPr>
            <a:picLocks noChangeAspect="1"/>
          </p:cNvPicPr>
          <p:nvPr/>
        </p:nvPicPr>
        <p:blipFill>
          <a:blip r:embed="rId2"/>
          <a:stretch>
            <a:fillRect/>
          </a:stretch>
        </p:blipFill>
        <p:spPr>
          <a:xfrm>
            <a:off x="5499463" y="4317274"/>
            <a:ext cx="6507480" cy="2352674"/>
          </a:xfrm>
          <a:prstGeom prst="rect">
            <a:avLst/>
          </a:prstGeom>
          <a:ln>
            <a:noFill/>
          </a:ln>
          <a:effectLst>
            <a:softEdge rad="112500"/>
          </a:effectLst>
        </p:spPr>
      </p:pic>
    </p:spTree>
    <p:extLst>
      <p:ext uri="{BB962C8B-B14F-4D97-AF65-F5344CB8AC3E}">
        <p14:creationId xmlns:p14="http://schemas.microsoft.com/office/powerpoint/2010/main" val="357623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2571" y="174168"/>
            <a:ext cx="3735977" cy="27344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626" y="174168"/>
            <a:ext cx="2333898" cy="28041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6595" y="174169"/>
            <a:ext cx="3378925" cy="273449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0706" y="130625"/>
            <a:ext cx="2095499" cy="277803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057" y="3378925"/>
            <a:ext cx="3165837" cy="313073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7863" y="3378925"/>
            <a:ext cx="3849188" cy="3021874"/>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47016" y="3378925"/>
            <a:ext cx="3370217" cy="3021874"/>
          </a:xfrm>
          <a:prstGeom prst="rect">
            <a:avLst/>
          </a:prstGeom>
        </p:spPr>
      </p:pic>
    </p:spTree>
    <p:extLst>
      <p:ext uri="{BB962C8B-B14F-4D97-AF65-F5344CB8AC3E}">
        <p14:creationId xmlns:p14="http://schemas.microsoft.com/office/powerpoint/2010/main" val="135212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011" y="163285"/>
            <a:ext cx="10686723" cy="724989"/>
          </a:xfrm>
        </p:spPr>
        <p:txBody>
          <a:bodyPr>
            <a:noAutofit/>
          </a:bodyPr>
          <a:lstStyle/>
          <a:p>
            <a:r>
              <a:rPr lang="en-US" sz="4400" b="1" dirty="0">
                <a:solidFill>
                  <a:schemeClr val="accent4">
                    <a:lumMod val="75000"/>
                  </a:schemeClr>
                </a:solidFill>
                <a:latin typeface="Arabic Typesetting" panose="03020402040406030203" pitchFamily="66" charset="-78"/>
                <a:cs typeface="Arabic Typesetting" panose="03020402040406030203" pitchFamily="66" charset="-78"/>
              </a:rPr>
              <a:t>Introduction: </a:t>
            </a:r>
          </a:p>
        </p:txBody>
      </p:sp>
      <p:sp>
        <p:nvSpPr>
          <p:cNvPr id="3" name="Content Placeholder 2"/>
          <p:cNvSpPr>
            <a:spLocks noGrp="1"/>
          </p:cNvSpPr>
          <p:nvPr>
            <p:ph idx="1"/>
          </p:nvPr>
        </p:nvSpPr>
        <p:spPr>
          <a:xfrm>
            <a:off x="317855" y="836391"/>
            <a:ext cx="11456126" cy="4822372"/>
          </a:xfrm>
        </p:spPr>
        <p:txBody>
          <a:bodyPr>
            <a:normAutofit/>
          </a:bodyPr>
          <a:lstStyle/>
          <a:p>
            <a:endParaRPr lang="en-US" b="1" dirty="0">
              <a:solidFill>
                <a:schemeClr val="accent4">
                  <a:lumMod val="75000"/>
                </a:schemeClr>
              </a:solidFill>
            </a:endParaRPr>
          </a:p>
          <a:p>
            <a:r>
              <a:rPr lang="en-US" b="1" dirty="0">
                <a:solidFill>
                  <a:schemeClr val="accent3">
                    <a:lumMod val="75000"/>
                  </a:schemeClr>
                </a:solidFill>
              </a:rPr>
              <a:t>People are often multi-tasking while driving</a:t>
            </a:r>
          </a:p>
          <a:p>
            <a:r>
              <a:rPr lang="en-US" b="1" dirty="0">
                <a:solidFill>
                  <a:schemeClr val="accent3">
                    <a:lumMod val="75000"/>
                  </a:schemeClr>
                </a:solidFill>
              </a:rPr>
              <a:t>Most common activities during driving are talking on phone, texting, eating, applying makeup</a:t>
            </a:r>
          </a:p>
          <a:p>
            <a:r>
              <a:rPr lang="en-US" b="1" dirty="0">
                <a:solidFill>
                  <a:schemeClr val="accent3">
                    <a:lumMod val="75000"/>
                  </a:schemeClr>
                </a:solidFill>
              </a:rPr>
              <a:t>These “distractions” make the driver less attentive and compromise the safety of the driver, passengers, bystanders, and others</a:t>
            </a:r>
          </a:p>
          <a:p>
            <a:r>
              <a:rPr lang="en-US" b="1" dirty="0">
                <a:solidFill>
                  <a:schemeClr val="accent3">
                    <a:lumMod val="75000"/>
                  </a:schemeClr>
                </a:solidFill>
              </a:rPr>
              <a:t>The United States Department of Transportation states that one in five car accidents are caused by distracted drivers, meaning that distracted driving causes injuries to 425,000 people and claims the lives of 3000 others every year¹.</a:t>
            </a:r>
          </a:p>
          <a:p>
            <a:pPr lvl="0">
              <a:buClr>
                <a:prstClr val="white"/>
              </a:buClr>
            </a:pPr>
            <a:r>
              <a:rPr lang="en-US" b="1" dirty="0">
                <a:solidFill>
                  <a:srgbClr val="E7BF5F">
                    <a:lumMod val="75000"/>
                  </a:srgbClr>
                </a:solidFill>
                <a:effectLst>
                  <a:glow rad="38100">
                    <a:prstClr val="black">
                      <a:lumMod val="50000"/>
                      <a:lumOff val="50000"/>
                      <a:alpha val="20000"/>
                    </a:prstClr>
                  </a:glow>
                  <a:outerShdw blurRad="44450" dist="12700" dir="13860000" algn="tl" rotWithShape="0">
                    <a:srgbClr val="000000">
                      <a:alpha val="20000"/>
                    </a:srgbClr>
                  </a:outerShdw>
                </a:effectLst>
              </a:rPr>
              <a:t>State Farm</a:t>
            </a:r>
            <a:r>
              <a:rPr lang="en-US" dirty="0">
                <a:solidFill>
                  <a:srgbClr val="DCD084">
                    <a:lumMod val="75000"/>
                  </a:srgbClr>
                </a:solidFill>
                <a:effectLst>
                  <a:glow rad="38100">
                    <a:prstClr val="black">
                      <a:lumMod val="50000"/>
                      <a:lumOff val="50000"/>
                      <a:alpha val="20000"/>
                    </a:prstClr>
                  </a:glow>
                  <a:outerShdw blurRad="44450" dist="12700" dir="13860000" algn="tl" rotWithShape="0">
                    <a:srgbClr val="000000">
                      <a:alpha val="20000"/>
                    </a:srgbClr>
                  </a:outerShdw>
                </a:effectLst>
              </a:rPr>
              <a:t> </a:t>
            </a:r>
            <a:r>
              <a:rPr lang="en-US" b="1" dirty="0">
                <a:solidFill>
                  <a:srgbClr val="DCD084">
                    <a:lumMod val="75000"/>
                  </a:srgbClr>
                </a:solidFill>
                <a:effectLst>
                  <a:glow rad="38100">
                    <a:prstClr val="black">
                      <a:lumMod val="50000"/>
                      <a:lumOff val="50000"/>
                      <a:alpha val="20000"/>
                    </a:prstClr>
                  </a:glow>
                  <a:outerShdw blurRad="44450" dist="12700" dir="13860000" algn="tl" rotWithShape="0">
                    <a:srgbClr val="000000">
                      <a:alpha val="20000"/>
                    </a:srgbClr>
                  </a:outerShdw>
                </a:effectLst>
              </a:rPr>
              <a:t>is a nationwide insurance company that help people manage the risks of everyday life, recover from the unexpected, and realize their dreams.</a:t>
            </a:r>
          </a:p>
          <a:p>
            <a:pPr lvl="0">
              <a:buClr>
                <a:prstClr val="white"/>
              </a:buClr>
            </a:pPr>
            <a:r>
              <a:rPr lang="en-US" b="1" dirty="0">
                <a:solidFill>
                  <a:schemeClr val="accent3">
                    <a:lumMod val="75000"/>
                  </a:schemeClr>
                </a:solidFill>
              </a:rPr>
              <a:t>State Farm released this dataset as a Kaggle challenge to test whether dashboard cameras can automatically detect drivers engaging in distracted behaviors to better insure their customers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6529" y="5658763"/>
            <a:ext cx="1417616" cy="1099789"/>
          </a:xfrm>
          <a:prstGeom prst="ellipse">
            <a:avLst/>
          </a:prstGeom>
          <a:ln>
            <a:noFill/>
          </a:ln>
          <a:effectLst>
            <a:softEdge rad="112500"/>
          </a:effectLst>
        </p:spPr>
      </p:pic>
    </p:spTree>
    <p:extLst>
      <p:ext uri="{BB962C8B-B14F-4D97-AF65-F5344CB8AC3E}">
        <p14:creationId xmlns:p14="http://schemas.microsoft.com/office/powerpoint/2010/main" val="314459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4272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084" y="95794"/>
            <a:ext cx="5799910" cy="6278880"/>
          </a:xfrm>
          <a:prstGeom prst="rect">
            <a:avLst/>
          </a:prstGeom>
        </p:spPr>
      </p:pic>
      <p:pic>
        <p:nvPicPr>
          <p:cNvPr id="5" name="IMG_427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87589" y="95794"/>
            <a:ext cx="5782491" cy="6278880"/>
          </a:xfrm>
          <a:prstGeom prst="rect">
            <a:avLst/>
          </a:prstGeom>
        </p:spPr>
      </p:pic>
    </p:spTree>
    <p:extLst>
      <p:ext uri="{BB962C8B-B14F-4D97-AF65-F5344CB8AC3E}">
        <p14:creationId xmlns:p14="http://schemas.microsoft.com/office/powerpoint/2010/main" val="11240671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
            <a:ext cx="10635931" cy="653143"/>
          </a:xfrm>
        </p:spPr>
        <p:txBody>
          <a:bodyPr>
            <a:normAutofit/>
          </a:bodyPr>
          <a:lstStyle/>
          <a:p>
            <a:r>
              <a:rPr lang="en-US" sz="3600" b="1" dirty="0">
                <a:solidFill>
                  <a:schemeClr val="accent4">
                    <a:lumMod val="75000"/>
                  </a:schemeClr>
                </a:solidFill>
                <a:effectLst>
                  <a:outerShdw blurRad="38100" dist="38100" dir="2700000" algn="tl">
                    <a:srgbClr val="000000">
                      <a:alpha val="43137"/>
                    </a:srgbClr>
                  </a:outerShdw>
                </a:effectLst>
                <a:latin typeface="Bahnschrift Light" panose="020B0502040204020203" pitchFamily="34" charset="0"/>
              </a:rPr>
              <a:t>Problem statement :</a:t>
            </a:r>
            <a:endParaRPr lang="en-US" sz="3600" dirty="0">
              <a:solidFill>
                <a:schemeClr val="accent4">
                  <a:lumMod val="75000"/>
                </a:schemeClr>
              </a:solidFill>
            </a:endParaRPr>
          </a:p>
        </p:txBody>
      </p:sp>
      <p:sp>
        <p:nvSpPr>
          <p:cNvPr id="4" name="TextBox 3"/>
          <p:cNvSpPr txBox="1"/>
          <p:nvPr/>
        </p:nvSpPr>
        <p:spPr>
          <a:xfrm>
            <a:off x="108337" y="698863"/>
            <a:ext cx="11823624" cy="1785104"/>
          </a:xfrm>
          <a:prstGeom prst="rect">
            <a:avLst/>
          </a:prstGeom>
          <a:noFill/>
        </p:spPr>
        <p:txBody>
          <a:bodyPr wrap="square" rtlCol="0">
            <a:spAutoFit/>
          </a:bodyPr>
          <a:lstStyle/>
          <a:p>
            <a:r>
              <a:rPr lang="en-US" sz="2800" b="1" dirty="0">
                <a:solidFill>
                  <a:schemeClr val="accent3">
                    <a:lumMod val="60000"/>
                    <a:lumOff val="40000"/>
                  </a:schemeClr>
                </a:solidFill>
                <a:effectLst>
                  <a:outerShdw blurRad="38100" dist="38100" dir="2700000" algn="tl">
                    <a:srgbClr val="000000">
                      <a:alpha val="43137"/>
                    </a:srgbClr>
                  </a:outerShdw>
                </a:effectLst>
              </a:rPr>
              <a:t>To predict the likelihood of what the driver is doing in each picture by</a:t>
            </a:r>
            <a:r>
              <a:rPr lang="en-US" dirty="0"/>
              <a:t> </a:t>
            </a:r>
            <a:r>
              <a:rPr lang="en-US" sz="2800" b="1" dirty="0">
                <a:solidFill>
                  <a:schemeClr val="accent3">
                    <a:lumMod val="60000"/>
                    <a:lumOff val="40000"/>
                  </a:schemeClr>
                </a:solidFill>
                <a:effectLst>
                  <a:outerShdw blurRad="38100" dist="38100" dir="2700000" algn="tl">
                    <a:srgbClr val="000000">
                      <a:alpha val="43137"/>
                    </a:srgbClr>
                  </a:outerShdw>
                </a:effectLst>
              </a:rPr>
              <a:t>classifying the images in one of the following 10 classes.</a:t>
            </a:r>
          </a:p>
          <a:p>
            <a:pPr fontAlgn="base"/>
            <a:endParaRPr lang="en-US" i="1" dirty="0"/>
          </a:p>
          <a:p>
            <a:pPr fontAlgn="base"/>
            <a:r>
              <a:rPr lang="en-US" i="1" dirty="0"/>
              <a:t>Dataset for this project was downloaded from Kaggle and predictions were uploaded to score the models. The models are scored on </a:t>
            </a:r>
            <a:r>
              <a:rPr lang="en-US" b="1" i="1" dirty="0" err="1"/>
              <a:t>LogLoss</a:t>
            </a:r>
            <a:r>
              <a:rPr lang="en-US" b="1" i="1" dirty="0"/>
              <a:t> </a:t>
            </a:r>
            <a:r>
              <a:rPr lang="en-US" i="1" dirty="0"/>
              <a:t>metric</a:t>
            </a:r>
          </a:p>
        </p:txBody>
      </p:sp>
      <p:pic>
        <p:nvPicPr>
          <p:cNvPr id="6" name="Picture 5">
            <a:extLst>
              <a:ext uri="{FF2B5EF4-FFF2-40B4-BE49-F238E27FC236}">
                <a16:creationId xmlns:a16="http://schemas.microsoft.com/office/drawing/2014/main" id="{F758A87C-F314-044F-B6BB-3CA8D57C6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077" y="4849033"/>
            <a:ext cx="1858050" cy="972113"/>
          </a:xfrm>
          <a:prstGeom prst="rect">
            <a:avLst/>
          </a:prstGeom>
          <a:ln>
            <a:noFill/>
          </a:ln>
          <a:effectLst>
            <a:softEdge rad="112500"/>
          </a:effectLst>
        </p:spPr>
      </p:pic>
      <p:pic>
        <p:nvPicPr>
          <p:cNvPr id="2050" name="Picture 2">
            <a:extLst>
              <a:ext uri="{FF2B5EF4-FFF2-40B4-BE49-F238E27FC236}">
                <a16:creationId xmlns:a16="http://schemas.microsoft.com/office/drawing/2014/main" id="{2FE12778-48E2-044A-887F-1657A3B44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51"/>
          <a:stretch/>
        </p:blipFill>
        <p:spPr bwMode="auto">
          <a:xfrm>
            <a:off x="0" y="2775172"/>
            <a:ext cx="12192000" cy="4158947"/>
          </a:xfrm>
          <a:prstGeom prst="rect">
            <a:avLst/>
          </a:prstGeom>
          <a:solidFill>
            <a:schemeClr val="tx1">
              <a:lumMod val="85000"/>
            </a:schemeClr>
          </a:solidFill>
        </p:spPr>
      </p:pic>
    </p:spTree>
    <p:extLst>
      <p:ext uri="{BB962C8B-B14F-4D97-AF65-F5344CB8AC3E}">
        <p14:creationId xmlns:p14="http://schemas.microsoft.com/office/powerpoint/2010/main" val="3089929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41" y="113211"/>
            <a:ext cx="9905998" cy="409303"/>
          </a:xfrm>
        </p:spPr>
        <p:txBody>
          <a:bodyPr>
            <a:noAutofit/>
          </a:bodyPr>
          <a:lstStyle/>
          <a:p>
            <a:pPr algn="ctr"/>
            <a:r>
              <a:rPr lang="en-US" sz="4800" b="1" dirty="0">
                <a:solidFill>
                  <a:schemeClr val="accent3">
                    <a:lumMod val="75000"/>
                  </a:schemeClr>
                </a:solidFill>
                <a:effectLst>
                  <a:outerShdw blurRad="38100" dist="38100" dir="2700000" algn="tl">
                    <a:srgbClr val="000000">
                      <a:alpha val="43137"/>
                    </a:srgbClr>
                  </a:outerShdw>
                </a:effectLst>
                <a:latin typeface="Aldhabi" panose="01000000000000000000" pitchFamily="2" charset="-78"/>
                <a:cs typeface="Aldhabi" panose="01000000000000000000" pitchFamily="2" charset="-78"/>
              </a:rPr>
              <a:t>dataset </a:t>
            </a:r>
            <a:r>
              <a:rPr lang="en-US" sz="4800" b="1" dirty="0">
                <a:solidFill>
                  <a:schemeClr val="accent6">
                    <a:lumMod val="75000"/>
                  </a:schemeClr>
                </a:solidFill>
                <a:effectLst>
                  <a:outerShdw blurRad="38100" dist="38100" dir="2700000" algn="tl">
                    <a:srgbClr val="000000">
                      <a:alpha val="43137"/>
                    </a:srgbClr>
                  </a:outerShdw>
                </a:effectLst>
                <a:latin typeface="Aldhabi" panose="01000000000000000000" pitchFamily="2" charset="-78"/>
                <a:cs typeface="Aldhabi" panose="01000000000000000000" pitchFamily="2" charset="-78"/>
              </a:rPr>
              <a:t>/</a:t>
            </a:r>
            <a:r>
              <a:rPr lang="en-US" sz="4800" b="1" dirty="0">
                <a:solidFill>
                  <a:schemeClr val="accent3">
                    <a:lumMod val="75000"/>
                  </a:schemeClr>
                </a:solidFill>
                <a:effectLst>
                  <a:outerShdw blurRad="38100" dist="38100" dir="2700000" algn="tl">
                    <a:srgbClr val="000000">
                      <a:alpha val="43137"/>
                    </a:srgbClr>
                  </a:outerShdw>
                </a:effectLst>
                <a:latin typeface="Aldhabi" panose="01000000000000000000" pitchFamily="2" charset="-78"/>
                <a:cs typeface="Aldhabi" panose="01000000000000000000" pitchFamily="2" charset="-78"/>
              </a:rPr>
              <a:t> </a:t>
            </a:r>
            <a:r>
              <a:rPr lang="en-US" sz="4800" b="1" dirty="0">
                <a:solidFill>
                  <a:schemeClr val="accent3">
                    <a:lumMod val="75000"/>
                  </a:schemeClr>
                </a:solidFill>
                <a:effectLst/>
                <a:latin typeface="Aldhabi" panose="01000000000000000000" pitchFamily="2" charset="-78"/>
                <a:cs typeface="Aldhabi" panose="01000000000000000000" pitchFamily="2" charset="-78"/>
              </a:rPr>
              <a:t>Exploratory Visualization</a:t>
            </a:r>
            <a:endParaRPr lang="en-US" sz="4800" b="1" dirty="0">
              <a:solidFill>
                <a:schemeClr val="accent3">
                  <a:lumMod val="75000"/>
                </a:schemeClr>
              </a:solidFill>
              <a:latin typeface="Aldhabi" panose="01000000000000000000" pitchFamily="2" charset="-78"/>
              <a:cs typeface="Aldhabi" panose="01000000000000000000" pitchFamily="2" charset="-78"/>
            </a:endParaRPr>
          </a:p>
        </p:txBody>
      </p:sp>
      <p:pic>
        <p:nvPicPr>
          <p:cNvPr id="5" name="Picture 4"/>
          <p:cNvPicPr>
            <a:picLocks noChangeAspect="1"/>
          </p:cNvPicPr>
          <p:nvPr/>
        </p:nvPicPr>
        <p:blipFill>
          <a:blip r:embed="rId2"/>
          <a:stretch>
            <a:fillRect/>
          </a:stretch>
        </p:blipFill>
        <p:spPr>
          <a:xfrm>
            <a:off x="150224" y="3161211"/>
            <a:ext cx="6635930" cy="3460839"/>
          </a:xfrm>
          <a:prstGeom prst="rect">
            <a:avLst/>
          </a:prstGeom>
        </p:spPr>
      </p:pic>
      <p:sp>
        <p:nvSpPr>
          <p:cNvPr id="8" name="TextBox 7"/>
          <p:cNvSpPr txBox="1"/>
          <p:nvPr/>
        </p:nvSpPr>
        <p:spPr>
          <a:xfrm>
            <a:off x="111035" y="576003"/>
            <a:ext cx="6714307" cy="25317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accent4">
                    <a:lumMod val="75000"/>
                  </a:schemeClr>
                </a:solidFill>
                <a:effectLst>
                  <a:outerShdw blurRad="38100" dist="38100" dir="2700000" algn="tl">
                    <a:srgbClr val="000000">
                      <a:alpha val="43137"/>
                    </a:srgbClr>
                  </a:outerShdw>
                </a:effectLst>
              </a:rPr>
              <a:t>TRAINING DATASET: 22k Images of 26 subjects</a:t>
            </a:r>
          </a:p>
          <a:p>
            <a:pPr marL="285750" indent="-285750">
              <a:lnSpc>
                <a:spcPct val="150000"/>
              </a:lnSpc>
              <a:buFont typeface="Arial" panose="020B0604020202020204" pitchFamily="34" charset="0"/>
              <a:buChar char="•"/>
            </a:pPr>
            <a:r>
              <a:rPr lang="en-US" b="1" dirty="0">
                <a:solidFill>
                  <a:schemeClr val="accent4">
                    <a:lumMod val="75000"/>
                  </a:schemeClr>
                </a:solidFill>
                <a:effectLst>
                  <a:outerShdw blurRad="38100" dist="38100" dir="2700000" algn="tl">
                    <a:srgbClr val="000000">
                      <a:alpha val="43137"/>
                    </a:srgbClr>
                  </a:outerShdw>
                </a:effectLst>
              </a:rPr>
              <a:t>TESTING DATASET: 79k Images</a:t>
            </a:r>
          </a:p>
          <a:p>
            <a:pPr marL="285750" indent="-285750">
              <a:lnSpc>
                <a:spcPct val="150000"/>
              </a:lnSpc>
              <a:buFont typeface="Arial" panose="020B0604020202020204" pitchFamily="34" charset="0"/>
              <a:buChar char="•"/>
            </a:pPr>
            <a:r>
              <a:rPr lang="en-US" b="1" dirty="0">
                <a:solidFill>
                  <a:schemeClr val="accent4">
                    <a:lumMod val="75000"/>
                  </a:schemeClr>
                </a:solidFill>
                <a:effectLst>
                  <a:outerShdw blurRad="38100" dist="38100" dir="2700000" algn="tl">
                    <a:srgbClr val="000000">
                      <a:alpha val="43137"/>
                    </a:srgbClr>
                  </a:outerShdw>
                </a:effectLst>
              </a:rPr>
              <a:t>Subjects appear in either the training or testing dataset but not in both</a:t>
            </a:r>
          </a:p>
          <a:p>
            <a:pPr marL="285750" indent="-285750">
              <a:lnSpc>
                <a:spcPct val="150000"/>
              </a:lnSpc>
              <a:buFont typeface="Arial" panose="020B0604020202020204" pitchFamily="34" charset="0"/>
              <a:buChar char="•"/>
            </a:pPr>
            <a:r>
              <a:rPr lang="en-US" b="1" dirty="0">
                <a:solidFill>
                  <a:schemeClr val="accent4">
                    <a:lumMod val="75000"/>
                  </a:schemeClr>
                </a:solidFill>
                <a:effectLst>
                  <a:outerShdw blurRad="38100" dist="38100" dir="2700000" algn="tl">
                    <a:srgbClr val="000000">
                      <a:alpha val="43137"/>
                    </a:srgbClr>
                  </a:outerShdw>
                </a:effectLst>
              </a:rPr>
              <a:t>Labels are evenly distributed</a:t>
            </a:r>
          </a:p>
          <a:p>
            <a:pPr marL="285750" indent="-285750">
              <a:lnSpc>
                <a:spcPct val="150000"/>
              </a:lnSpc>
              <a:buFont typeface="Arial" panose="020B0604020202020204" pitchFamily="34" charset="0"/>
              <a:buChar char="•"/>
            </a:pPr>
            <a:r>
              <a:rPr lang="en-US" b="1" dirty="0">
                <a:solidFill>
                  <a:schemeClr val="accent4">
                    <a:lumMod val="75000"/>
                  </a:schemeClr>
                </a:solidFill>
                <a:effectLst>
                  <a:outerShdw blurRad="38100" dist="38100" dir="2700000" algn="tl">
                    <a:srgbClr val="000000">
                      <a:alpha val="43137"/>
                    </a:srgbClr>
                  </a:outerShdw>
                </a:effectLst>
              </a:rPr>
              <a:t>Image count of subjects widely varies</a:t>
            </a:r>
          </a:p>
        </p:txBody>
      </p:sp>
      <p:pic>
        <p:nvPicPr>
          <p:cNvPr id="10" name="Picture 9"/>
          <p:cNvPicPr>
            <a:picLocks noChangeAspect="1"/>
          </p:cNvPicPr>
          <p:nvPr/>
        </p:nvPicPr>
        <p:blipFill>
          <a:blip r:embed="rId3"/>
          <a:stretch>
            <a:fillRect/>
          </a:stretch>
        </p:blipFill>
        <p:spPr>
          <a:xfrm>
            <a:off x="6988629" y="875211"/>
            <a:ext cx="5116284" cy="5746839"/>
          </a:xfrm>
          <a:prstGeom prst="rect">
            <a:avLst/>
          </a:prstGeom>
        </p:spPr>
      </p:pic>
    </p:spTree>
    <p:extLst>
      <p:ext uri="{BB962C8B-B14F-4D97-AF65-F5344CB8AC3E}">
        <p14:creationId xmlns:p14="http://schemas.microsoft.com/office/powerpoint/2010/main" val="2775010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70C42C-9998-544A-BFE5-8A2DAAB72150}"/>
              </a:ext>
            </a:extLst>
          </p:cNvPr>
          <p:cNvSpPr>
            <a:spLocks noGrp="1"/>
          </p:cNvSpPr>
          <p:nvPr>
            <p:ph type="title"/>
          </p:nvPr>
        </p:nvSpPr>
        <p:spPr>
          <a:xfrm>
            <a:off x="732171" y="2521527"/>
            <a:ext cx="3654391" cy="1905000"/>
          </a:xfrm>
        </p:spPr>
        <p:txBody>
          <a:bodyPr>
            <a:normAutofit fontScale="90000"/>
          </a:bodyPr>
          <a:lstStyle/>
          <a:p>
            <a:r>
              <a:rPr lang="en-US" dirty="0"/>
              <a:t>All the 26 subjects in the training dataset</a:t>
            </a:r>
          </a:p>
        </p:txBody>
      </p:sp>
      <p:pic>
        <p:nvPicPr>
          <p:cNvPr id="1026" name="Picture 2">
            <a:extLst>
              <a:ext uri="{FF2B5EF4-FFF2-40B4-BE49-F238E27FC236}">
                <a16:creationId xmlns:a16="http://schemas.microsoft.com/office/drawing/2014/main" id="{86FB73C4-EF60-6F40-A622-DB2F2FC3D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644" y="-1"/>
            <a:ext cx="6829425" cy="6758609"/>
          </a:xfrm>
          <a:prstGeom prst="rect">
            <a:avLst/>
          </a:prstGeom>
          <a:solidFill>
            <a:schemeClr val="tx1">
              <a:lumMod val="85000"/>
            </a:schemeClr>
          </a:solidFill>
        </p:spPr>
      </p:pic>
    </p:spTree>
    <p:extLst>
      <p:ext uri="{BB962C8B-B14F-4D97-AF65-F5344CB8AC3E}">
        <p14:creationId xmlns:p14="http://schemas.microsoft.com/office/powerpoint/2010/main" val="414839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83" y="152400"/>
            <a:ext cx="10771913" cy="971006"/>
          </a:xfrm>
        </p:spPr>
        <p:txBody>
          <a:bodyPr/>
          <a:lstStyle/>
          <a:p>
            <a:r>
              <a:rPr lang="en-US" b="1" dirty="0">
                <a:solidFill>
                  <a:schemeClr val="accent3">
                    <a:lumMod val="75000"/>
                  </a:schemeClr>
                </a:solidFill>
              </a:rPr>
              <a:t>methods and models:</a:t>
            </a:r>
          </a:p>
        </p:txBody>
      </p:sp>
      <p:sp>
        <p:nvSpPr>
          <p:cNvPr id="6" name="Cloud 5"/>
          <p:cNvSpPr/>
          <p:nvPr/>
        </p:nvSpPr>
        <p:spPr>
          <a:xfrm>
            <a:off x="328748" y="1763486"/>
            <a:ext cx="3344092" cy="1907177"/>
          </a:xfrm>
          <a:prstGeom prst="cloud">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accent6">
                    <a:lumMod val="50000"/>
                  </a:schemeClr>
                </a:solidFill>
              </a:rPr>
              <a:t>Neural Network</a:t>
            </a:r>
          </a:p>
        </p:txBody>
      </p:sp>
      <p:sp>
        <p:nvSpPr>
          <p:cNvPr id="7" name="Cloud 6"/>
          <p:cNvSpPr/>
          <p:nvPr/>
        </p:nvSpPr>
        <p:spPr>
          <a:xfrm>
            <a:off x="2764176" y="4502330"/>
            <a:ext cx="3344092" cy="1907177"/>
          </a:xfrm>
          <a:prstGeom prst="cloud">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accent6">
                    <a:lumMod val="50000"/>
                  </a:schemeClr>
                </a:solidFill>
              </a:rPr>
              <a:t>pre-trained VGG16 &amp; VGG19</a:t>
            </a:r>
          </a:p>
        </p:txBody>
      </p:sp>
      <p:sp>
        <p:nvSpPr>
          <p:cNvPr id="9" name="Cloud 8"/>
          <p:cNvSpPr/>
          <p:nvPr/>
        </p:nvSpPr>
        <p:spPr>
          <a:xfrm>
            <a:off x="4475117" y="1595845"/>
            <a:ext cx="3344092" cy="1907177"/>
          </a:xfrm>
          <a:prstGeom prst="cloud">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u="sng" dirty="0">
                <a:solidFill>
                  <a:schemeClr val="accent6">
                    <a:lumMod val="50000"/>
                  </a:schemeClr>
                </a:solidFill>
              </a:rPr>
              <a:t>Convolutional Neural Networks(CNN)</a:t>
            </a:r>
            <a:endParaRPr lang="en-US" u="sng" dirty="0"/>
          </a:p>
        </p:txBody>
      </p:sp>
      <p:sp>
        <p:nvSpPr>
          <p:cNvPr id="10" name="Cloud 9"/>
          <p:cNvSpPr/>
          <p:nvPr/>
        </p:nvSpPr>
        <p:spPr>
          <a:xfrm>
            <a:off x="6755674" y="4393474"/>
            <a:ext cx="3344092" cy="1907177"/>
          </a:xfrm>
          <a:prstGeom prst="cloud">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accent6">
                    <a:lumMod val="50000"/>
                  </a:schemeClr>
                </a:solidFill>
              </a:rPr>
              <a:t>pre-trained EfficientNetB0</a:t>
            </a:r>
          </a:p>
        </p:txBody>
      </p:sp>
      <p:sp>
        <p:nvSpPr>
          <p:cNvPr id="11" name="Cloud 10"/>
          <p:cNvSpPr/>
          <p:nvPr/>
        </p:nvSpPr>
        <p:spPr>
          <a:xfrm>
            <a:off x="8427720" y="1706879"/>
            <a:ext cx="3344092" cy="1907177"/>
          </a:xfrm>
          <a:prstGeom prst="cloud">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accent6">
                    <a:lumMod val="50000"/>
                  </a:schemeClr>
                </a:solidFill>
              </a:rPr>
              <a:t>Image Data Generator</a:t>
            </a:r>
          </a:p>
        </p:txBody>
      </p:sp>
    </p:spTree>
    <p:extLst>
      <p:ext uri="{BB962C8B-B14F-4D97-AF65-F5344CB8AC3E}">
        <p14:creationId xmlns:p14="http://schemas.microsoft.com/office/powerpoint/2010/main" val="383004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430" y="185056"/>
            <a:ext cx="9905998" cy="836023"/>
          </a:xfrm>
          <a:ln w="28575">
            <a:solidFill>
              <a:schemeClr val="accent6"/>
            </a:solidFill>
          </a:ln>
        </p:spPr>
        <p:txBody>
          <a:bodyPr>
            <a:normAutofit/>
          </a:bodyPr>
          <a:lstStyle/>
          <a:p>
            <a:r>
              <a:rPr lang="en-US" b="1" u="sng" dirty="0">
                <a:solidFill>
                  <a:schemeClr val="accent3">
                    <a:lumMod val="60000"/>
                    <a:lumOff val="40000"/>
                  </a:schemeClr>
                </a:solidFill>
              </a:rPr>
              <a:t>Base Model structure :</a:t>
            </a:r>
          </a:p>
        </p:txBody>
      </p:sp>
      <p:sp>
        <p:nvSpPr>
          <p:cNvPr id="6" name="TextBox 5"/>
          <p:cNvSpPr txBox="1"/>
          <p:nvPr/>
        </p:nvSpPr>
        <p:spPr>
          <a:xfrm>
            <a:off x="154578" y="1354183"/>
            <a:ext cx="10863942" cy="6186309"/>
          </a:xfrm>
          <a:prstGeom prst="rect">
            <a:avLst/>
          </a:prstGeom>
          <a:noFill/>
        </p:spPr>
        <p:txBody>
          <a:bodyPr wrap="square" rtlCol="0">
            <a:spAutoFit/>
          </a:bodyPr>
          <a:lstStyle/>
          <a:p>
            <a:r>
              <a:rPr lang="en-US" b="1" dirty="0">
                <a:solidFill>
                  <a:schemeClr val="accent6">
                    <a:lumMod val="60000"/>
                    <a:lumOff val="40000"/>
                  </a:schemeClr>
                </a:solidFill>
              </a:rPr>
              <a:t>Our base model is a simple CNN model :</a:t>
            </a:r>
          </a:p>
          <a:p>
            <a:endParaRPr lang="en-US" b="1" dirty="0">
              <a:solidFill>
                <a:schemeClr val="accent6">
                  <a:lumMod val="60000"/>
                  <a:lumOff val="40000"/>
                </a:schemeClr>
              </a:solidFill>
            </a:endParaRPr>
          </a:p>
          <a:p>
            <a:r>
              <a:rPr lang="en-US" b="1" dirty="0">
                <a:solidFill>
                  <a:schemeClr val="accent6">
                    <a:lumMod val="60000"/>
                    <a:lumOff val="40000"/>
                  </a:schemeClr>
                </a:solidFill>
              </a:rPr>
              <a:t>1- we use 2 CNN layers:</a:t>
            </a:r>
          </a:p>
          <a:p>
            <a:r>
              <a:rPr lang="en-US" b="1" dirty="0">
                <a:solidFill>
                  <a:schemeClr val="accent6">
                    <a:lumMod val="60000"/>
                    <a:lumOff val="40000"/>
                  </a:schemeClr>
                </a:solidFill>
              </a:rPr>
              <a:t>     a- layer 1 with 50 filters, (3,3) kernel size.</a:t>
            </a:r>
          </a:p>
          <a:p>
            <a:r>
              <a:rPr lang="en-US" b="1" dirty="0">
                <a:solidFill>
                  <a:schemeClr val="accent6">
                    <a:lumMod val="60000"/>
                    <a:lumOff val="40000"/>
                  </a:schemeClr>
                </a:solidFill>
              </a:rPr>
              <a:t>     b- layer 2 with 16 filters, (3,3) kernel size and relu activation function.</a:t>
            </a:r>
          </a:p>
          <a:p>
            <a:endParaRPr lang="en-US" b="1" dirty="0">
              <a:solidFill>
                <a:schemeClr val="accent6">
                  <a:lumMod val="60000"/>
                  <a:lumOff val="40000"/>
                </a:schemeClr>
              </a:solidFill>
            </a:endParaRPr>
          </a:p>
          <a:p>
            <a:r>
              <a:rPr lang="en-US" b="1" dirty="0">
                <a:solidFill>
                  <a:schemeClr val="accent6">
                    <a:lumMod val="60000"/>
                    <a:lumOff val="40000"/>
                  </a:schemeClr>
                </a:solidFill>
              </a:rPr>
              <a:t>2- after that we use 2 MaxPooling with (2,2) pool size.</a:t>
            </a:r>
          </a:p>
          <a:p>
            <a:endParaRPr lang="en-US" b="1" dirty="0">
              <a:solidFill>
                <a:schemeClr val="accent6">
                  <a:lumMod val="60000"/>
                  <a:lumOff val="40000"/>
                </a:schemeClr>
              </a:solidFill>
            </a:endParaRPr>
          </a:p>
          <a:p>
            <a:r>
              <a:rPr lang="en-US" b="1" dirty="0">
                <a:solidFill>
                  <a:schemeClr val="accent6">
                    <a:lumMod val="60000"/>
                    <a:lumOff val="40000"/>
                  </a:schemeClr>
                </a:solidFill>
              </a:rPr>
              <a:t>3- two Dense layers, the first one with 128 neurons and the second one with 64 neurons, both use Relu activation function.</a:t>
            </a:r>
          </a:p>
          <a:p>
            <a:endParaRPr lang="en-US" b="1" dirty="0">
              <a:solidFill>
                <a:schemeClr val="accent6">
                  <a:lumMod val="60000"/>
                  <a:lumOff val="40000"/>
                </a:schemeClr>
              </a:solidFill>
            </a:endParaRPr>
          </a:p>
          <a:p>
            <a:r>
              <a:rPr lang="en-US" b="1" dirty="0">
                <a:solidFill>
                  <a:schemeClr val="accent6">
                    <a:lumMod val="60000"/>
                    <a:lumOff val="40000"/>
                  </a:schemeClr>
                </a:solidFill>
              </a:rPr>
              <a:t>4- Output layer with 10 neurons and softmax activation function.</a:t>
            </a:r>
          </a:p>
          <a:p>
            <a:endParaRPr lang="en-US" b="1" dirty="0">
              <a:solidFill>
                <a:schemeClr val="accent6">
                  <a:lumMod val="60000"/>
                  <a:lumOff val="40000"/>
                </a:schemeClr>
              </a:solidFill>
            </a:endParaRPr>
          </a:p>
          <a:p>
            <a:r>
              <a:rPr lang="en-US" b="1" dirty="0">
                <a:solidFill>
                  <a:schemeClr val="accent6">
                    <a:lumMod val="60000"/>
                    <a:lumOff val="40000"/>
                  </a:schemeClr>
                </a:solidFill>
              </a:rPr>
              <a:t>5- Two Base models are generated</a:t>
            </a:r>
          </a:p>
          <a:p>
            <a:r>
              <a:rPr lang="en-US" b="1" dirty="0">
                <a:solidFill>
                  <a:schemeClr val="accent6">
                    <a:lumMod val="60000"/>
                    <a:lumOff val="40000"/>
                  </a:schemeClr>
                </a:solidFill>
              </a:rPr>
              <a:t>Regular train_test_split</a:t>
            </a:r>
          </a:p>
          <a:p>
            <a:r>
              <a:rPr lang="en-US" b="1" dirty="0">
                <a:solidFill>
                  <a:schemeClr val="accent6">
                    <a:lumMod val="60000"/>
                    <a:lumOff val="40000"/>
                  </a:schemeClr>
                </a:solidFill>
              </a:rPr>
              <a:t>GroupKFold train_test_split.</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5237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1C2B-1A90-AC4E-907A-D7062BBBB0A2}"/>
              </a:ext>
            </a:extLst>
          </p:cNvPr>
          <p:cNvSpPr>
            <a:spLocks noGrp="1"/>
          </p:cNvSpPr>
          <p:nvPr>
            <p:ph type="title"/>
          </p:nvPr>
        </p:nvSpPr>
        <p:spPr>
          <a:xfrm>
            <a:off x="1143001" y="253636"/>
            <a:ext cx="9905998" cy="1122318"/>
          </a:xfrm>
        </p:spPr>
        <p:txBody>
          <a:bodyPr>
            <a:normAutofit/>
          </a:bodyPr>
          <a:lstStyle/>
          <a:p>
            <a:pPr algn="ctr"/>
            <a:r>
              <a:rPr lang="en-US" sz="4800" b="1" dirty="0"/>
              <a:t>IMAGE DATAGENERATOR</a:t>
            </a:r>
          </a:p>
        </p:txBody>
      </p:sp>
      <p:sp>
        <p:nvSpPr>
          <p:cNvPr id="3" name="Content Placeholder 2">
            <a:extLst>
              <a:ext uri="{FF2B5EF4-FFF2-40B4-BE49-F238E27FC236}">
                <a16:creationId xmlns:a16="http://schemas.microsoft.com/office/drawing/2014/main" id="{2B9F7AC0-0D3D-A54C-8909-F32823C684C0}"/>
              </a:ext>
            </a:extLst>
          </p:cNvPr>
          <p:cNvSpPr>
            <a:spLocks noGrp="1"/>
          </p:cNvSpPr>
          <p:nvPr>
            <p:ph idx="1"/>
          </p:nvPr>
        </p:nvSpPr>
        <p:spPr>
          <a:xfrm>
            <a:off x="489562" y="1465215"/>
            <a:ext cx="11056121" cy="3716385"/>
          </a:xfrm>
        </p:spPr>
        <p:txBody>
          <a:bodyPr>
            <a:normAutofit/>
          </a:bodyPr>
          <a:lstStyle/>
          <a:p>
            <a:r>
              <a:rPr lang="en-US" sz="2400" dirty="0">
                <a:latin typeface="Fira Sans Medium" panose="020B0503050000020004" pitchFamily="34" charset="0"/>
              </a:rPr>
              <a:t>Image augmentation is a technique to expand your dataset and add variations to the images which are not captured in the original dataset</a:t>
            </a:r>
          </a:p>
          <a:p>
            <a:r>
              <a:rPr lang="en-US" sz="2400" dirty="0">
                <a:latin typeface="Fira Sans Medium" panose="020B0503050000020004" pitchFamily="34" charset="0"/>
              </a:rPr>
              <a:t>Apply random transformations like rotation, shear, horizontal and vertical offsets etc., to the original train images</a:t>
            </a:r>
          </a:p>
          <a:p>
            <a:r>
              <a:rPr lang="en-US" sz="2400" dirty="0">
                <a:latin typeface="Fira Sans Medium" panose="020B0503050000020004" pitchFamily="34" charset="0"/>
              </a:rPr>
              <a:t>Results in multiple transformed copies of the same image</a:t>
            </a:r>
          </a:p>
          <a:p>
            <a:r>
              <a:rPr lang="en-US" sz="2400" dirty="0">
                <a:latin typeface="Fira Sans Medium" panose="020B0503050000020004" pitchFamily="34" charset="0"/>
              </a:rPr>
              <a:t>Variations in the dataset allows the model to generalize better and it becomes more robust</a:t>
            </a:r>
          </a:p>
        </p:txBody>
      </p:sp>
      <p:pic>
        <p:nvPicPr>
          <p:cNvPr id="4" name="Picture 3">
            <a:extLst>
              <a:ext uri="{FF2B5EF4-FFF2-40B4-BE49-F238E27FC236}">
                <a16:creationId xmlns:a16="http://schemas.microsoft.com/office/drawing/2014/main" id="{CC5A54A7-004D-8941-A917-9E24A392F193}"/>
              </a:ext>
            </a:extLst>
          </p:cNvPr>
          <p:cNvPicPr>
            <a:picLocks noChangeAspect="1"/>
          </p:cNvPicPr>
          <p:nvPr/>
        </p:nvPicPr>
        <p:blipFill>
          <a:blip r:embed="rId2"/>
          <a:stretch>
            <a:fillRect/>
          </a:stretch>
        </p:blipFill>
        <p:spPr>
          <a:xfrm>
            <a:off x="759823" y="5557158"/>
            <a:ext cx="10515600" cy="1143000"/>
          </a:xfrm>
          <a:prstGeom prst="rect">
            <a:avLst/>
          </a:prstGeom>
        </p:spPr>
      </p:pic>
    </p:spTree>
    <p:extLst>
      <p:ext uri="{BB962C8B-B14F-4D97-AF65-F5344CB8AC3E}">
        <p14:creationId xmlns:p14="http://schemas.microsoft.com/office/powerpoint/2010/main" val="2066550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7132</TotalTime>
  <Words>891</Words>
  <Application>Microsoft Office PowerPoint</Application>
  <PresentationFormat>Widescreen</PresentationFormat>
  <Paragraphs>101</Paragraphs>
  <Slides>17</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Aldhabi</vt:lpstr>
      <vt:lpstr>Arabic Typesetting</vt:lpstr>
      <vt:lpstr>Arial</vt:lpstr>
      <vt:lpstr>Bahnschrift Light</vt:lpstr>
      <vt:lpstr>Century Gothic</vt:lpstr>
      <vt:lpstr>Fira Sans Medium</vt:lpstr>
      <vt:lpstr>Mesh</vt:lpstr>
      <vt:lpstr>PowerPoint Presentation</vt:lpstr>
      <vt:lpstr>Introduction: </vt:lpstr>
      <vt:lpstr>PowerPoint Presentation</vt:lpstr>
      <vt:lpstr>Problem statement :</vt:lpstr>
      <vt:lpstr>dataset / Exploratory Visualization</vt:lpstr>
      <vt:lpstr>All the 26 subjects in the training dataset</vt:lpstr>
      <vt:lpstr>methods and models:</vt:lpstr>
      <vt:lpstr>Base Model structure :</vt:lpstr>
      <vt:lpstr>IMAGE DATAGENERATOR</vt:lpstr>
      <vt:lpstr>Pre-Trained Models</vt:lpstr>
      <vt:lpstr>Transfer LEARNING</vt:lpstr>
      <vt:lpstr>Pre-trained models used in the study</vt:lpstr>
      <vt:lpstr>Modeling Results</vt:lpstr>
      <vt:lpstr>Classification Report and Confusion Matrix</vt:lpstr>
      <vt:lpstr>Mislabeled Prediction Analysis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Malek Alserhan</dc:creator>
  <cp:lastModifiedBy>Malek Alserhan</cp:lastModifiedBy>
  <cp:revision>44</cp:revision>
  <dcterms:created xsi:type="dcterms:W3CDTF">2021-11-19T00:26:20Z</dcterms:created>
  <dcterms:modified xsi:type="dcterms:W3CDTF">2021-11-23T23:38:48Z</dcterms:modified>
</cp:coreProperties>
</file>